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8" r:id="rId3"/>
    <p:sldId id="288" r:id="rId4"/>
    <p:sldId id="289" r:id="rId5"/>
    <p:sldId id="290" r:id="rId6"/>
    <p:sldId id="291" r:id="rId7"/>
    <p:sldId id="292" r:id="rId8"/>
    <p:sldId id="259" r:id="rId9"/>
    <p:sldId id="295" r:id="rId10"/>
    <p:sldId id="296" r:id="rId11"/>
    <p:sldId id="293" r:id="rId12"/>
    <p:sldId id="294" r:id="rId13"/>
    <p:sldId id="297" r:id="rId14"/>
    <p:sldId id="298" r:id="rId15"/>
    <p:sldId id="261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00"/>
    <a:srgbClr val="23206D"/>
    <a:srgbClr val="E10061"/>
    <a:srgbClr val="98C30A"/>
    <a:srgbClr val="FF2525"/>
    <a:srgbClr val="E9E1B7"/>
    <a:srgbClr val="FFFFFF"/>
    <a:srgbClr val="F2F2F2"/>
    <a:srgbClr val="FF3B3B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32631-5E9E-493A-B4C4-954F5B263BE5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B596C-25B8-4633-99BB-C186C7F8EA5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551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B596C-25B8-4633-99BB-C186C7F8EA59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51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B596C-25B8-4633-99BB-C186C7F8EA59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898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B596C-25B8-4633-99BB-C186C7F8EA59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036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B596C-25B8-4633-99BB-C186C7F8EA59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555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B596C-25B8-4633-99BB-C186C7F8EA59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68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B596C-25B8-4633-99BB-C186C7F8EA59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2574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B596C-25B8-4633-99BB-C186C7F8EA59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357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470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634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257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136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577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380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548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490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264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889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747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40775-7815-4807-A98D-B5D3EA47F162}" type="datetimeFigureOut">
              <a:rPr lang="es-CL" smtClean="0"/>
              <a:t>31-08-2021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CF293-9123-4ACA-A9E0-3486FB4E79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75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guirnaldas-dieciocheras2 | OFTAMEDICA">
            <a:extLst>
              <a:ext uri="{FF2B5EF4-FFF2-40B4-BE49-F238E27FC236}">
                <a16:creationId xmlns:a16="http://schemas.microsoft.com/office/drawing/2014/main" id="{355CE8DC-B554-44F4-9298-FB6AF3E9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guirnaldas-dieciocheras2 | OFTAMEDICA">
            <a:extLst>
              <a:ext uri="{FF2B5EF4-FFF2-40B4-BE49-F238E27FC236}">
                <a16:creationId xmlns:a16="http://schemas.microsoft.com/office/drawing/2014/main" id="{91233F5F-FCA9-4A06-ABF4-87BD509A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ARAOKE CUE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423" y="6016582"/>
            <a:ext cx="609600" cy="609600"/>
          </a:xfrm>
          <a:prstGeom prst="rect">
            <a:avLst/>
          </a:prstGeom>
        </p:spPr>
      </p:pic>
      <p:sp>
        <p:nvSpPr>
          <p:cNvPr id="33" name="Diagrama de flujo: operación manual 32">
            <a:extLst>
              <a:ext uri="{FF2B5EF4-FFF2-40B4-BE49-F238E27FC236}">
                <a16:creationId xmlns:a16="http://schemas.microsoft.com/office/drawing/2014/main" id="{5A8B1739-BD21-451A-90BD-A32CCDB48B30}"/>
              </a:ext>
            </a:extLst>
          </p:cNvPr>
          <p:cNvSpPr/>
          <p:nvPr/>
        </p:nvSpPr>
        <p:spPr>
          <a:xfrm flipV="1">
            <a:off x="-440119" y="6242856"/>
            <a:ext cx="1114040" cy="575388"/>
          </a:xfrm>
          <a:prstGeom prst="flowChartManualOperati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5" name="Picture 4" descr="Bandera Chile PNG transparente - StickPNG">
            <a:extLst>
              <a:ext uri="{FF2B5EF4-FFF2-40B4-BE49-F238E27FC236}">
                <a16:creationId xmlns:a16="http://schemas.microsoft.com/office/drawing/2014/main" id="{95998970-956B-49E6-9CBA-B0A6C262A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125" y="1313377"/>
            <a:ext cx="5518323" cy="413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F4672BD-50E5-49BA-989D-2910A1F55E79}"/>
              </a:ext>
            </a:extLst>
          </p:cNvPr>
          <p:cNvCxnSpPr>
            <a:cxnSpLocks/>
          </p:cNvCxnSpPr>
          <p:nvPr/>
        </p:nvCxnSpPr>
        <p:spPr>
          <a:xfrm>
            <a:off x="116901" y="1376229"/>
            <a:ext cx="24974" cy="53385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>
            <a:extLst>
              <a:ext uri="{FF2B5EF4-FFF2-40B4-BE49-F238E27FC236}">
                <a16:creationId xmlns:a16="http://schemas.microsoft.com/office/drawing/2014/main" id="{39F4A1D6-B464-4B20-BD4F-A95A8D9AB292}"/>
              </a:ext>
            </a:extLst>
          </p:cNvPr>
          <p:cNvSpPr/>
          <p:nvPr/>
        </p:nvSpPr>
        <p:spPr>
          <a:xfrm>
            <a:off x="3250107" y="833503"/>
            <a:ext cx="4185762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¡COMIDA </a:t>
            </a:r>
          </a:p>
          <a:p>
            <a:pPr algn="ctr"/>
            <a:r>
              <a:rPr lang="es-E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TÍPICA</a:t>
            </a:r>
          </a:p>
          <a:p>
            <a:pPr algn="ctr"/>
            <a:r>
              <a:rPr lang="es-E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 CHILENA!</a:t>
            </a:r>
          </a:p>
        </p:txBody>
      </p:sp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7212E335-07BD-435E-A5CC-8AF4BB0DF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58" y="2537543"/>
            <a:ext cx="2319126" cy="453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EDC9F255-F791-40C8-AC66-63964C16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874" y="4503277"/>
            <a:ext cx="647271" cy="6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5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uirnaldas-dieciocheras2 | OFTAMEDICA">
            <a:extLst>
              <a:ext uri="{FF2B5EF4-FFF2-40B4-BE49-F238E27FC236}">
                <a16:creationId xmlns:a16="http://schemas.microsoft.com/office/drawing/2014/main" id="{2DB978BB-4DD5-4CE8-878D-E278114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uirnaldas-dieciocheras2 | OFTAMEDICA">
            <a:extLst>
              <a:ext uri="{FF2B5EF4-FFF2-40B4-BE49-F238E27FC236}">
                <a16:creationId xmlns:a16="http://schemas.microsoft.com/office/drawing/2014/main" id="{83B1B22E-EAD5-48E0-84E2-7E59AFB4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3" y="2173008"/>
            <a:ext cx="2667721" cy="5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44" y="4496656"/>
            <a:ext cx="808922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2120348" y="547561"/>
            <a:ext cx="5781018" cy="2739544"/>
          </a:xfrm>
          <a:prstGeom prst="wedgeEllipseCallout">
            <a:avLst>
              <a:gd name="adj1" fmla="val -35981"/>
              <a:gd name="adj2" fmla="val 642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u="sng" dirty="0">
                <a:solidFill>
                  <a:schemeClr val="tx1"/>
                </a:solidFill>
                <a:latin typeface="Script MT Bold" panose="03040602040607080904" pitchFamily="66" charset="0"/>
              </a:rPr>
              <a:t>Zona Norte: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Picante de guata o pollo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Ponche de leche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Charqui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8681158-D49D-4F25-959D-E16FF60BCC25}"/>
              </a:ext>
            </a:extLst>
          </p:cNvPr>
          <p:cNvSpPr/>
          <p:nvPr/>
        </p:nvSpPr>
        <p:spPr>
          <a:xfrm>
            <a:off x="4266765" y="3994225"/>
            <a:ext cx="2213811" cy="1813783"/>
          </a:xfrm>
          <a:prstGeom prst="ellipse">
            <a:avLst/>
          </a:prstGeom>
          <a:blipFill dpi="0" rotWithShape="1">
            <a:blip r:embed="rId7"/>
            <a:srcRect/>
            <a:stretch>
              <a:fillRect l="-22000" t="-3000" r="-16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Diagrama de flujo: operación manual 4">
            <a:extLst>
              <a:ext uri="{FF2B5EF4-FFF2-40B4-BE49-F238E27FC236}">
                <a16:creationId xmlns:a16="http://schemas.microsoft.com/office/drawing/2014/main" id="{7F8D0F41-23D7-4860-B391-0A01325542BB}"/>
              </a:ext>
            </a:extLst>
          </p:cNvPr>
          <p:cNvSpPr/>
          <p:nvPr/>
        </p:nvSpPr>
        <p:spPr>
          <a:xfrm>
            <a:off x="6803111" y="4170947"/>
            <a:ext cx="1217942" cy="1395663"/>
          </a:xfrm>
          <a:prstGeom prst="flowChartManualOperation">
            <a:avLst/>
          </a:prstGeom>
          <a:blipFill dpi="0" rotWithShape="1">
            <a:blip r:embed="rId8"/>
            <a:srcRect/>
            <a:stretch>
              <a:fillRect l="-7000" t="-14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260F201-8D34-45E7-9A6D-7B5F142AF91C}"/>
              </a:ext>
            </a:extLst>
          </p:cNvPr>
          <p:cNvSpPr/>
          <p:nvPr/>
        </p:nvSpPr>
        <p:spPr>
          <a:xfrm>
            <a:off x="8379145" y="3876874"/>
            <a:ext cx="2213811" cy="1813783"/>
          </a:xfrm>
          <a:prstGeom prst="ellipse">
            <a:avLst/>
          </a:prstGeom>
          <a:blipFill dpi="0" rotWithShape="1">
            <a:blip r:embed="rId9"/>
            <a:srcRect/>
            <a:stretch>
              <a:fillRect l="-22000" t="-15000" r="-16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63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uirnaldas-dieciocheras2 | OFTAMEDICA">
            <a:extLst>
              <a:ext uri="{FF2B5EF4-FFF2-40B4-BE49-F238E27FC236}">
                <a16:creationId xmlns:a16="http://schemas.microsoft.com/office/drawing/2014/main" id="{2DB978BB-4DD5-4CE8-878D-E278114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uirnaldas-dieciocheras2 | OFTAMEDICA">
            <a:extLst>
              <a:ext uri="{FF2B5EF4-FFF2-40B4-BE49-F238E27FC236}">
                <a16:creationId xmlns:a16="http://schemas.microsoft.com/office/drawing/2014/main" id="{83B1B22E-EAD5-48E0-84E2-7E59AFB4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3" y="2173008"/>
            <a:ext cx="2667721" cy="5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44" y="4496656"/>
            <a:ext cx="808922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2120348" y="547561"/>
            <a:ext cx="5781018" cy="2739544"/>
          </a:xfrm>
          <a:prstGeom prst="wedgeEllipseCallout">
            <a:avLst>
              <a:gd name="adj1" fmla="val -35981"/>
              <a:gd name="adj2" fmla="val 642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u="sng" dirty="0">
                <a:solidFill>
                  <a:schemeClr val="tx1"/>
                </a:solidFill>
                <a:latin typeface="Script MT Bold" panose="03040602040607080904" pitchFamily="66" charset="0"/>
              </a:rPr>
              <a:t>Zona Central: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Pastel de Choclo,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Humitas,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Charquicán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050" name="Picture 2" descr="Pastel de choclo – La pica del capitán">
            <a:extLst>
              <a:ext uri="{FF2B5EF4-FFF2-40B4-BE49-F238E27FC236}">
                <a16:creationId xmlns:a16="http://schemas.microsoft.com/office/drawing/2014/main" id="{C133607F-7C97-4750-8CCA-EB864AC03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13" y="328710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lito&amp;#39;s | | Recetas de comida mexicana, Receta de tamales, Tamales">
            <a:extLst>
              <a:ext uri="{FF2B5EF4-FFF2-40B4-BE49-F238E27FC236}">
                <a16:creationId xmlns:a16="http://schemas.microsoft.com/office/drawing/2014/main" id="{BDAB5A8E-3AA8-461F-AEC6-50AC1E68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36" y="3261870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4C8AF792-2703-4A52-9F8C-24639760A456}"/>
              </a:ext>
            </a:extLst>
          </p:cNvPr>
          <p:cNvSpPr/>
          <p:nvPr/>
        </p:nvSpPr>
        <p:spPr>
          <a:xfrm>
            <a:off x="9238294" y="3530883"/>
            <a:ext cx="2268633" cy="1931546"/>
          </a:xfrm>
          <a:prstGeom prst="ellipse">
            <a:avLst/>
          </a:prstGeom>
          <a:blipFill dpi="0" rotWithShape="1">
            <a:blip r:embed="rId9"/>
            <a:srcRect/>
            <a:stretch>
              <a:fillRect l="-7000" t="-41000" r="-2000" b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19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uirnaldas-dieciocheras2 | OFTAMEDICA">
            <a:extLst>
              <a:ext uri="{FF2B5EF4-FFF2-40B4-BE49-F238E27FC236}">
                <a16:creationId xmlns:a16="http://schemas.microsoft.com/office/drawing/2014/main" id="{2DB978BB-4DD5-4CE8-878D-E278114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uirnaldas-dieciocheras2 | OFTAMEDICA">
            <a:extLst>
              <a:ext uri="{FF2B5EF4-FFF2-40B4-BE49-F238E27FC236}">
                <a16:creationId xmlns:a16="http://schemas.microsoft.com/office/drawing/2014/main" id="{83B1B22E-EAD5-48E0-84E2-7E59AFB4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3" y="2173008"/>
            <a:ext cx="2667721" cy="5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44" y="4496656"/>
            <a:ext cx="808922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2120348" y="547561"/>
            <a:ext cx="5781018" cy="2739544"/>
          </a:xfrm>
          <a:prstGeom prst="wedgeEllipseCallout">
            <a:avLst>
              <a:gd name="adj1" fmla="val -35981"/>
              <a:gd name="adj2" fmla="val 642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u="sng" dirty="0">
                <a:solidFill>
                  <a:schemeClr val="tx1"/>
                </a:solidFill>
                <a:latin typeface="Script MT Bold" panose="03040602040607080904" pitchFamily="66" charset="0"/>
              </a:rPr>
              <a:t>Zona Central: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Mote con Huesillo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Empanadas de pino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Dulces Chilenos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3074" name="Picture 2" descr="Alfajor chileno Pastelería Candelle unidad a domicilio | Cornershop by Uber  - Chile">
            <a:extLst>
              <a:ext uri="{FF2B5EF4-FFF2-40B4-BE49-F238E27FC236}">
                <a16:creationId xmlns:a16="http://schemas.microsoft.com/office/drawing/2014/main" id="{72A4630C-C9C4-47E5-ACD2-7D7C5487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31" y="3840241"/>
            <a:ext cx="1887050" cy="18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mpanamix – Empanadas Jeniffer">
            <a:extLst>
              <a:ext uri="{FF2B5EF4-FFF2-40B4-BE49-F238E27FC236}">
                <a16:creationId xmlns:a16="http://schemas.microsoft.com/office/drawing/2014/main" id="{F881A126-B2C2-43E2-9774-5F484EA3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2" y="3840241"/>
            <a:ext cx="3774099" cy="18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te con Huesillos - Duoc UC Extensión | Duoc UC Extensión">
            <a:extLst>
              <a:ext uri="{FF2B5EF4-FFF2-40B4-BE49-F238E27FC236}">
                <a16:creationId xmlns:a16="http://schemas.microsoft.com/office/drawing/2014/main" id="{BA68A8B7-D7B5-4E17-931F-03FA4AC5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0" y="3248599"/>
            <a:ext cx="2903266" cy="24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uirnaldas-dieciocheras2 | OFTAMEDICA">
            <a:extLst>
              <a:ext uri="{FF2B5EF4-FFF2-40B4-BE49-F238E27FC236}">
                <a16:creationId xmlns:a16="http://schemas.microsoft.com/office/drawing/2014/main" id="{2DB978BB-4DD5-4CE8-878D-E278114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uirnaldas-dieciocheras2 | OFTAMEDICA">
            <a:extLst>
              <a:ext uri="{FF2B5EF4-FFF2-40B4-BE49-F238E27FC236}">
                <a16:creationId xmlns:a16="http://schemas.microsoft.com/office/drawing/2014/main" id="{83B1B22E-EAD5-48E0-84E2-7E59AFB4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3" y="2173008"/>
            <a:ext cx="2667721" cy="5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44" y="4496656"/>
            <a:ext cx="808922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2120348" y="547561"/>
            <a:ext cx="5781018" cy="2739544"/>
          </a:xfrm>
          <a:prstGeom prst="wedgeEllipseCallout">
            <a:avLst>
              <a:gd name="adj1" fmla="val -35981"/>
              <a:gd name="adj2" fmla="val 642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u="sng" dirty="0">
                <a:solidFill>
                  <a:schemeClr val="tx1"/>
                </a:solidFill>
                <a:latin typeface="Script MT Bold" panose="03040602040607080904" pitchFamily="66" charset="0"/>
              </a:rPr>
              <a:t>Zona Sur: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Milcaos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Chapaleles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Curanto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097C156-1F97-413A-9038-B58FD1A29ABB}"/>
              </a:ext>
            </a:extLst>
          </p:cNvPr>
          <p:cNvSpPr/>
          <p:nvPr/>
        </p:nvSpPr>
        <p:spPr>
          <a:xfrm>
            <a:off x="4266765" y="3930570"/>
            <a:ext cx="2213810" cy="1941094"/>
          </a:xfrm>
          <a:prstGeom prst="ellipse">
            <a:avLst/>
          </a:prstGeom>
          <a:blipFill dpi="0" rotWithShape="1">
            <a:blip r:embed="rId7"/>
            <a:srcRect/>
            <a:stretch>
              <a:fillRect l="-6000" t="-15000" r="-1000"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51F8607-271B-4189-8D0B-5096B014E3F7}"/>
              </a:ext>
            </a:extLst>
          </p:cNvPr>
          <p:cNvSpPr/>
          <p:nvPr/>
        </p:nvSpPr>
        <p:spPr>
          <a:xfrm>
            <a:off x="6794461" y="3930570"/>
            <a:ext cx="2213810" cy="1941094"/>
          </a:xfrm>
          <a:prstGeom prst="ellipse">
            <a:avLst/>
          </a:prstGeom>
          <a:blipFill dpi="0" rotWithShape="1">
            <a:blip r:embed="rId8"/>
            <a:srcRect/>
            <a:stretch>
              <a:fillRect l="-6000" t="-17000" r="-1000" b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B0759C2-00D2-4E8A-9BB6-99BF2DE97B53}"/>
              </a:ext>
            </a:extLst>
          </p:cNvPr>
          <p:cNvSpPr/>
          <p:nvPr/>
        </p:nvSpPr>
        <p:spPr>
          <a:xfrm>
            <a:off x="9293117" y="3930570"/>
            <a:ext cx="2213810" cy="1941094"/>
          </a:xfrm>
          <a:prstGeom prst="ellipse">
            <a:avLst/>
          </a:prstGeom>
          <a:blipFill dpi="0" rotWithShape="1">
            <a:blip r:embed="rId9"/>
            <a:srcRect/>
            <a:stretch>
              <a:fillRect l="-12000" t="-4000" r="-23000" b="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3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uirnaldas-dieciocheras2 | OFTAMEDICA">
            <a:extLst>
              <a:ext uri="{FF2B5EF4-FFF2-40B4-BE49-F238E27FC236}">
                <a16:creationId xmlns:a16="http://schemas.microsoft.com/office/drawing/2014/main" id="{2DB978BB-4DD5-4CE8-878D-E278114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uirnaldas-dieciocheras2 | OFTAMEDICA">
            <a:extLst>
              <a:ext uri="{FF2B5EF4-FFF2-40B4-BE49-F238E27FC236}">
                <a16:creationId xmlns:a16="http://schemas.microsoft.com/office/drawing/2014/main" id="{83B1B22E-EAD5-48E0-84E2-7E59AFB4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3" y="2173008"/>
            <a:ext cx="2667721" cy="5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44" y="4496656"/>
            <a:ext cx="808922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2120348" y="547561"/>
            <a:ext cx="5781018" cy="2739544"/>
          </a:xfrm>
          <a:prstGeom prst="wedgeEllipseCallout">
            <a:avLst>
              <a:gd name="adj1" fmla="val -35981"/>
              <a:gd name="adj2" fmla="val 642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u="sng" dirty="0">
                <a:solidFill>
                  <a:schemeClr val="tx1"/>
                </a:solidFill>
                <a:latin typeface="Script MT Bold" panose="03040602040607080904" pitchFamily="66" charset="0"/>
              </a:rPr>
              <a:t>Zona Sur: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Mariscos y pescados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6F5FDBA-D802-4D8A-989A-D7A616F3AE41}"/>
              </a:ext>
            </a:extLst>
          </p:cNvPr>
          <p:cNvSpPr/>
          <p:nvPr/>
        </p:nvSpPr>
        <p:spPr>
          <a:xfrm>
            <a:off x="8759783" y="3853324"/>
            <a:ext cx="2181727" cy="1860884"/>
          </a:xfrm>
          <a:prstGeom prst="ellipse">
            <a:avLst/>
          </a:prstGeom>
          <a:blipFill dpi="0" rotWithShape="1">
            <a:blip r:embed="rId7"/>
            <a:srcRect/>
            <a:stretch>
              <a:fillRect l="-11000" t="-3000" r="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FBF35FC-890D-482E-8D1D-ACB85011A293}"/>
              </a:ext>
            </a:extLst>
          </p:cNvPr>
          <p:cNvSpPr/>
          <p:nvPr/>
        </p:nvSpPr>
        <p:spPr>
          <a:xfrm>
            <a:off x="5408638" y="3845557"/>
            <a:ext cx="2667721" cy="1860884"/>
          </a:xfrm>
          <a:prstGeom prst="ellipse">
            <a:avLst/>
          </a:prstGeom>
          <a:blipFill dpi="0" rotWithShape="1">
            <a:blip r:embed="rId8"/>
            <a:srcRect/>
            <a:stretch>
              <a:fillRect t="-30000" r="-1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78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guirnaldas-dieciocheras2 | OFTAMEDICA">
            <a:extLst>
              <a:ext uri="{FF2B5EF4-FFF2-40B4-BE49-F238E27FC236}">
                <a16:creationId xmlns:a16="http://schemas.microsoft.com/office/drawing/2014/main" id="{01CEFE40-9DD1-428F-A7D6-132E32D0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guirnaldas-dieciocheras2 | OFTAMEDICA">
            <a:extLst>
              <a:ext uri="{FF2B5EF4-FFF2-40B4-BE49-F238E27FC236}">
                <a16:creationId xmlns:a16="http://schemas.microsoft.com/office/drawing/2014/main" id="{5CFF8363-B95B-4102-916B-883CCF04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1905267" y="347298"/>
            <a:ext cx="4762107" cy="2200564"/>
          </a:xfrm>
          <a:prstGeom prst="wedgeEllipseCallout">
            <a:avLst>
              <a:gd name="adj1" fmla="val -31288"/>
              <a:gd name="adj2" fmla="val 6968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Y tú ¿Cuál de estos platos típicos chilenos es tu favorito?</a:t>
            </a:r>
            <a:endParaRPr lang="es-CL" sz="2400" dirty="0">
              <a:solidFill>
                <a:srgbClr val="00206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5" name="Picture 2" descr="my cute graphics pajamas">
            <a:extLst>
              <a:ext uri="{FF2B5EF4-FFF2-40B4-BE49-F238E27FC236}">
                <a16:creationId xmlns:a16="http://schemas.microsoft.com/office/drawing/2014/main" id="{CA01B1F2-6694-4F99-8439-9B0C9508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4" y="2874141"/>
            <a:ext cx="2638585" cy="36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Pin en Sombreros">
            <a:extLst>
              <a:ext uri="{FF2B5EF4-FFF2-40B4-BE49-F238E27FC236}">
                <a16:creationId xmlns:a16="http://schemas.microsoft.com/office/drawing/2014/main" id="{D77293A5-1D67-4018-854B-B7AA7568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7" y="2277643"/>
            <a:ext cx="2264128" cy="13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co 16">
            <a:extLst>
              <a:ext uri="{FF2B5EF4-FFF2-40B4-BE49-F238E27FC236}">
                <a16:creationId xmlns:a16="http://schemas.microsoft.com/office/drawing/2014/main" id="{200DD835-968E-45C7-83FA-D5B9B52C555E}"/>
              </a:ext>
            </a:extLst>
          </p:cNvPr>
          <p:cNvSpPr/>
          <p:nvPr/>
        </p:nvSpPr>
        <p:spPr>
          <a:xfrm rot="8126315">
            <a:off x="874506" y="1454439"/>
            <a:ext cx="1724177" cy="1682920"/>
          </a:xfrm>
          <a:prstGeom prst="arc">
            <a:avLst/>
          </a:prstGeom>
          <a:ln w="57150">
            <a:solidFill>
              <a:srgbClr val="021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B0E4EDD8-FAAD-4475-A3F2-9FA2D8098710}"/>
              </a:ext>
            </a:extLst>
          </p:cNvPr>
          <p:cNvSpPr/>
          <p:nvPr/>
        </p:nvSpPr>
        <p:spPr>
          <a:xfrm rot="8126315">
            <a:off x="865908" y="1519618"/>
            <a:ext cx="1724177" cy="1682920"/>
          </a:xfrm>
          <a:prstGeom prst="arc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Arco 18">
            <a:extLst>
              <a:ext uri="{FF2B5EF4-FFF2-40B4-BE49-F238E27FC236}">
                <a16:creationId xmlns:a16="http://schemas.microsoft.com/office/drawing/2014/main" id="{1C5E936A-ACEE-4027-8FB1-AC8E0BF38F3C}"/>
              </a:ext>
            </a:extLst>
          </p:cNvPr>
          <p:cNvSpPr/>
          <p:nvPr/>
        </p:nvSpPr>
        <p:spPr>
          <a:xfrm rot="8126315">
            <a:off x="874505" y="1584798"/>
            <a:ext cx="1724177" cy="1682920"/>
          </a:xfrm>
          <a:prstGeom prst="arc">
            <a:avLst/>
          </a:prstGeom>
          <a:ln w="57150">
            <a:solidFill>
              <a:srgbClr val="CD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3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atriotic Boy Clip Art Image | Clipart Panda - Free Clipart Images">
            <a:extLst>
              <a:ext uri="{FF2B5EF4-FFF2-40B4-BE49-F238E27FC236}">
                <a16:creationId xmlns:a16="http://schemas.microsoft.com/office/drawing/2014/main" id="{965A502E-34D3-475C-99F9-D681C5E9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7" y="2346386"/>
            <a:ext cx="3146098" cy="43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60E3DB03-0232-4149-8D82-6A52334B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67" y="4716106"/>
            <a:ext cx="531481" cy="53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01" y="2547862"/>
            <a:ext cx="779219" cy="920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92" y="3121854"/>
            <a:ext cx="260886" cy="6199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25" y="2823925"/>
            <a:ext cx="541150" cy="4526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27" y="2698314"/>
            <a:ext cx="260886" cy="6199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4215" y="3121854"/>
            <a:ext cx="429258" cy="167540"/>
          </a:xfrm>
          <a:prstGeom prst="rect">
            <a:avLst/>
          </a:prstGeom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88" y="2933455"/>
            <a:ext cx="1930607" cy="377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66" y="4575350"/>
            <a:ext cx="557589" cy="5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918925" y="214509"/>
            <a:ext cx="5894374" cy="2508678"/>
          </a:xfrm>
          <a:prstGeom prst="wedgeEllipseCallout">
            <a:avLst>
              <a:gd name="adj1" fmla="val 10980"/>
              <a:gd name="adj2" fmla="val 7074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Script MT Bold" panose="03040602040607080904" pitchFamily="66" charset="0"/>
              </a:rPr>
              <a:t>Te invito a buscar una hoja y lápices de colores para que puedas dibujar tu plato típico chileno favorito.</a:t>
            </a:r>
            <a:endParaRPr lang="es-CL" sz="2000" dirty="0">
              <a:solidFill>
                <a:srgbClr val="002060"/>
              </a:solidFill>
              <a:latin typeface="Script MT Bold" panose="03040602040607080904" pitchFamily="66" charset="0"/>
            </a:endParaRPr>
          </a:p>
        </p:txBody>
      </p:sp>
      <p:pic>
        <p:nvPicPr>
          <p:cNvPr id="5122" name="Picture 2" descr="Carpeta y Hoja de Papel PNG transparente - StickPNG">
            <a:extLst>
              <a:ext uri="{FF2B5EF4-FFF2-40B4-BE49-F238E27FC236}">
                <a16:creationId xmlns:a16="http://schemas.microsoft.com/office/drawing/2014/main" id="{034E4EA6-705D-4E8E-B78C-3EF775A95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50" y="2961529"/>
            <a:ext cx="3357365" cy="33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ctor Transparente PNG Y SVG De Caja De Lápices Color Color Plano">
            <a:extLst>
              <a:ext uri="{FF2B5EF4-FFF2-40B4-BE49-F238E27FC236}">
                <a16:creationId xmlns:a16="http://schemas.microsoft.com/office/drawing/2014/main" id="{9C2D1C4F-A5BC-4BC4-B9A2-D24157865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89" y="3028013"/>
            <a:ext cx="3334725" cy="33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7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atriotic Boy Clip Art Image | Clipart Panda - Free Clipart Images">
            <a:extLst>
              <a:ext uri="{FF2B5EF4-FFF2-40B4-BE49-F238E27FC236}">
                <a16:creationId xmlns:a16="http://schemas.microsoft.com/office/drawing/2014/main" id="{965A502E-34D3-475C-99F9-D681C5E9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7" y="2346386"/>
            <a:ext cx="3146098" cy="43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60E3DB03-0232-4149-8D82-6A52334B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67" y="4716106"/>
            <a:ext cx="531481" cy="53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01" y="2547862"/>
            <a:ext cx="779219" cy="920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92" y="3121854"/>
            <a:ext cx="260886" cy="6199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25" y="2823925"/>
            <a:ext cx="541150" cy="4526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27" y="2698314"/>
            <a:ext cx="260886" cy="6199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4215" y="3121854"/>
            <a:ext cx="429258" cy="167540"/>
          </a:xfrm>
          <a:prstGeom prst="rect">
            <a:avLst/>
          </a:prstGeom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88" y="2933455"/>
            <a:ext cx="1930607" cy="377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66" y="4575350"/>
            <a:ext cx="557589" cy="5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918925" y="214509"/>
            <a:ext cx="5894374" cy="2508678"/>
          </a:xfrm>
          <a:prstGeom prst="wedgeEllipseCallout">
            <a:avLst>
              <a:gd name="adj1" fmla="val 10980"/>
              <a:gd name="adj2" fmla="val 7074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Script MT Bold" panose="03040602040607080904" pitchFamily="66" charset="0"/>
              </a:rPr>
              <a:t>¡Se merecen un aplauso por su atención y participación!</a:t>
            </a:r>
          </a:p>
        </p:txBody>
      </p:sp>
      <p:pic>
        <p:nvPicPr>
          <p:cNvPr id="10242" name="Picture 2" descr="GIF de aplausos. 76 mejores animaciones de palmas">
            <a:extLst>
              <a:ext uri="{FF2B5EF4-FFF2-40B4-BE49-F238E27FC236}">
                <a16:creationId xmlns:a16="http://schemas.microsoft.com/office/drawing/2014/main" id="{FE729E5B-AE48-46CD-A091-639D80252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89" y="1468848"/>
            <a:ext cx="4159686" cy="415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7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guirnaldas-dieciocheras2 | OFTAMEDICA">
            <a:extLst>
              <a:ext uri="{FF2B5EF4-FFF2-40B4-BE49-F238E27FC236}">
                <a16:creationId xmlns:a16="http://schemas.microsoft.com/office/drawing/2014/main" id="{72AF43A2-345C-497A-AB6F-D9189D80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guirnaldas-dieciocheras2 | OFTAMEDICA">
            <a:extLst>
              <a:ext uri="{FF2B5EF4-FFF2-40B4-BE49-F238E27FC236}">
                <a16:creationId xmlns:a16="http://schemas.microsoft.com/office/drawing/2014/main" id="{07DDA345-EBB2-4B95-A805-FD26019D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atriotic Boy Clip Art Image | Clipart Panda - Free Clipart Images">
            <a:extLst>
              <a:ext uri="{FF2B5EF4-FFF2-40B4-BE49-F238E27FC236}">
                <a16:creationId xmlns:a16="http://schemas.microsoft.com/office/drawing/2014/main" id="{965A502E-34D3-475C-99F9-D681C5E9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62" y="1380107"/>
            <a:ext cx="4123138" cy="572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783" y="1681548"/>
            <a:ext cx="908868" cy="1206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673" y="2348988"/>
            <a:ext cx="304293" cy="812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806" y="2103033"/>
            <a:ext cx="631188" cy="5932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208" y="1925448"/>
            <a:ext cx="304293" cy="8125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36096" y="2489499"/>
            <a:ext cx="500680" cy="2195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5D296-E648-4AC8-ABCF-9D2889FE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491" y="1681548"/>
            <a:ext cx="631188" cy="5932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A19B265-36F9-4C1A-AF4B-AF99ABC3C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393" y="1991674"/>
            <a:ext cx="631188" cy="593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88D362D-674F-4B18-8B1F-3714B1C1C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303" y="2144776"/>
            <a:ext cx="631188" cy="5932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96CB7DF-C8B2-4F37-B548-13E318CCA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258" y="1668622"/>
            <a:ext cx="631188" cy="7001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E67BDC6-DE32-4B8E-AC5B-CAE145238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849" y="2552055"/>
            <a:ext cx="631188" cy="5932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EF446D-BAE3-4E58-B374-3189AFEC5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381" y="2002123"/>
            <a:ext cx="631188" cy="593204"/>
          </a:xfrm>
          <a:prstGeom prst="rect">
            <a:avLst/>
          </a:prstGeom>
        </p:spPr>
      </p:pic>
      <p:pic>
        <p:nvPicPr>
          <p:cNvPr id="5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60E3DB03-0232-4149-8D82-6A52334B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12" y="4447808"/>
            <a:ext cx="744777" cy="6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artel Pizarra Sándwich De La - Imagen gratis en Pixabay">
            <a:extLst>
              <a:ext uri="{FF2B5EF4-FFF2-40B4-BE49-F238E27FC236}">
                <a16:creationId xmlns:a16="http://schemas.microsoft.com/office/drawing/2014/main" id="{FA8DB212-5A7C-41FF-BFC7-7124603A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5" y="-219483"/>
            <a:ext cx="5908393" cy="81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5507769" y="999984"/>
            <a:ext cx="4315924" cy="2799302"/>
          </a:xfrm>
          <a:prstGeom prst="wedgeEllipseCallout">
            <a:avLst>
              <a:gd name="adj1" fmla="val 40985"/>
              <a:gd name="adj2" fmla="val 625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rgbClr val="E10061"/>
                </a:solidFill>
                <a:latin typeface="Script MT Bold" panose="03040602040607080904" pitchFamily="66" charset="0"/>
              </a:rPr>
              <a:t>La cocina típica del norte</a:t>
            </a:r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 de nuestro país integra productos propios de la tradición aimara con los que ofrece el amplio litoral.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028" name="Picture 4" descr="Mapa de Chile con Nombres, Regiones y Capitales 【Para Descargar e Imprimir】">
            <a:extLst>
              <a:ext uri="{FF2B5EF4-FFF2-40B4-BE49-F238E27FC236}">
                <a16:creationId xmlns:a16="http://schemas.microsoft.com/office/drawing/2014/main" id="{9F98B783-03A9-4AD1-A922-2AE50DF1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28" y="199586"/>
            <a:ext cx="2208433" cy="61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7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guirnaldas-dieciocheras2 | OFTAMEDICA">
            <a:extLst>
              <a:ext uri="{FF2B5EF4-FFF2-40B4-BE49-F238E27FC236}">
                <a16:creationId xmlns:a16="http://schemas.microsoft.com/office/drawing/2014/main" id="{72AF43A2-345C-497A-AB6F-D9189D80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guirnaldas-dieciocheras2 | OFTAMEDICA">
            <a:extLst>
              <a:ext uri="{FF2B5EF4-FFF2-40B4-BE49-F238E27FC236}">
                <a16:creationId xmlns:a16="http://schemas.microsoft.com/office/drawing/2014/main" id="{07DDA345-EBB2-4B95-A805-FD26019D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atriotic Boy Clip Art Image | Clipart Panda - Free Clipart Images">
            <a:extLst>
              <a:ext uri="{FF2B5EF4-FFF2-40B4-BE49-F238E27FC236}">
                <a16:creationId xmlns:a16="http://schemas.microsoft.com/office/drawing/2014/main" id="{965A502E-34D3-475C-99F9-D681C5E9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62" y="1380107"/>
            <a:ext cx="4123138" cy="572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783" y="1681548"/>
            <a:ext cx="908868" cy="1206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673" y="2348988"/>
            <a:ext cx="304293" cy="812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806" y="2103033"/>
            <a:ext cx="631188" cy="5932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208" y="1925448"/>
            <a:ext cx="304293" cy="8125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36096" y="2489499"/>
            <a:ext cx="500680" cy="2195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5D296-E648-4AC8-ABCF-9D2889FE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491" y="1681548"/>
            <a:ext cx="631188" cy="5932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A19B265-36F9-4C1A-AF4B-AF99ABC3C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393" y="1991674"/>
            <a:ext cx="631188" cy="593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88D362D-674F-4B18-8B1F-3714B1C1C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303" y="2144776"/>
            <a:ext cx="631188" cy="5932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96CB7DF-C8B2-4F37-B548-13E318CCA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258" y="1668622"/>
            <a:ext cx="631188" cy="7001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E67BDC6-DE32-4B8E-AC5B-CAE145238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849" y="2552055"/>
            <a:ext cx="631188" cy="5932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EF446D-BAE3-4E58-B374-3189AFEC5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381" y="2002123"/>
            <a:ext cx="631188" cy="593204"/>
          </a:xfrm>
          <a:prstGeom prst="rect">
            <a:avLst/>
          </a:prstGeom>
        </p:spPr>
      </p:pic>
      <p:pic>
        <p:nvPicPr>
          <p:cNvPr id="5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60E3DB03-0232-4149-8D82-6A52334B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12" y="4447808"/>
            <a:ext cx="744777" cy="6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artel Pizarra Sándwich De La - Imagen gratis en Pixabay">
            <a:extLst>
              <a:ext uri="{FF2B5EF4-FFF2-40B4-BE49-F238E27FC236}">
                <a16:creationId xmlns:a16="http://schemas.microsoft.com/office/drawing/2014/main" id="{FA8DB212-5A7C-41FF-BFC7-7124603A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5" y="-219483"/>
            <a:ext cx="5908393" cy="81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5296392" y="898358"/>
            <a:ext cx="4527301" cy="2900928"/>
          </a:xfrm>
          <a:prstGeom prst="wedgeEllipseCallout">
            <a:avLst>
              <a:gd name="adj1" fmla="val 40985"/>
              <a:gd name="adj2" fmla="val 625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Además, las recetas contemplan la utilización de carne de llamas y vicuñas, que los primeros habitantes del territorio solían comer en abundancia..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028" name="Picture 4" descr="Mapa de Chile con Nombres, Regiones y Capitales 【Para Descargar e Imprimir】">
            <a:extLst>
              <a:ext uri="{FF2B5EF4-FFF2-40B4-BE49-F238E27FC236}">
                <a16:creationId xmlns:a16="http://schemas.microsoft.com/office/drawing/2014/main" id="{9F98B783-03A9-4AD1-A922-2AE50DF1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28" y="199586"/>
            <a:ext cx="2208433" cy="61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0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guirnaldas-dieciocheras2 | OFTAMEDICA">
            <a:extLst>
              <a:ext uri="{FF2B5EF4-FFF2-40B4-BE49-F238E27FC236}">
                <a16:creationId xmlns:a16="http://schemas.microsoft.com/office/drawing/2014/main" id="{72AF43A2-345C-497A-AB6F-D9189D80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guirnaldas-dieciocheras2 | OFTAMEDICA">
            <a:extLst>
              <a:ext uri="{FF2B5EF4-FFF2-40B4-BE49-F238E27FC236}">
                <a16:creationId xmlns:a16="http://schemas.microsoft.com/office/drawing/2014/main" id="{07DDA345-EBB2-4B95-A805-FD26019D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783" y="1681548"/>
            <a:ext cx="908868" cy="1206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673" y="2348988"/>
            <a:ext cx="304293" cy="812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806" y="2103033"/>
            <a:ext cx="631188" cy="5932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208" y="1925448"/>
            <a:ext cx="304293" cy="8125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36096" y="2489499"/>
            <a:ext cx="500680" cy="2195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5D296-E648-4AC8-ABCF-9D2889FE7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491" y="1681548"/>
            <a:ext cx="631188" cy="5932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A19B265-36F9-4C1A-AF4B-AF99ABC3C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93" y="1991674"/>
            <a:ext cx="631188" cy="593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88D362D-674F-4B18-8B1F-3714B1C1C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303" y="2144776"/>
            <a:ext cx="631188" cy="5932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96CB7DF-C8B2-4F37-B548-13E318CCA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258" y="1668622"/>
            <a:ext cx="631188" cy="7001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E67BDC6-DE32-4B8E-AC5B-CAE145238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849" y="2552055"/>
            <a:ext cx="631188" cy="5932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EF446D-BAE3-4E58-B374-3189AFEC5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81" y="2002123"/>
            <a:ext cx="631188" cy="593204"/>
          </a:xfrm>
          <a:prstGeom prst="rect">
            <a:avLst/>
          </a:prstGeom>
        </p:spPr>
      </p:pic>
      <p:pic>
        <p:nvPicPr>
          <p:cNvPr id="20" name="Picture 4" descr="Cartel Pizarra Sándwich De La - Imagen gratis en Pixabay">
            <a:extLst>
              <a:ext uri="{FF2B5EF4-FFF2-40B4-BE49-F238E27FC236}">
                <a16:creationId xmlns:a16="http://schemas.microsoft.com/office/drawing/2014/main" id="{FA8DB212-5A7C-41FF-BFC7-7124603A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5" y="-219483"/>
            <a:ext cx="5908393" cy="81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a de Chile con Nombres, Regiones y Capitales 【Para Descargar e Imprimir】">
            <a:extLst>
              <a:ext uri="{FF2B5EF4-FFF2-40B4-BE49-F238E27FC236}">
                <a16:creationId xmlns:a16="http://schemas.microsoft.com/office/drawing/2014/main" id="{9F98B783-03A9-4AD1-A922-2AE50DF1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28" y="199586"/>
            <a:ext cx="2208433" cy="61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y cute graphics pajamas">
            <a:extLst>
              <a:ext uri="{FF2B5EF4-FFF2-40B4-BE49-F238E27FC236}">
                <a16:creationId xmlns:a16="http://schemas.microsoft.com/office/drawing/2014/main" id="{F4A01A9F-0F3A-4475-870E-5BCC3AFE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60" y="2709737"/>
            <a:ext cx="3391976" cy="46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Pin en Sombreros">
            <a:extLst>
              <a:ext uri="{FF2B5EF4-FFF2-40B4-BE49-F238E27FC236}">
                <a16:creationId xmlns:a16="http://schemas.microsoft.com/office/drawing/2014/main" id="{AB9C0949-168B-42B3-B17C-87D5C778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99" y="2048794"/>
            <a:ext cx="3334895" cy="16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rco 30">
            <a:extLst>
              <a:ext uri="{FF2B5EF4-FFF2-40B4-BE49-F238E27FC236}">
                <a16:creationId xmlns:a16="http://schemas.microsoft.com/office/drawing/2014/main" id="{27FB704B-ED1F-4FE1-97EF-362253B8B7E6}"/>
              </a:ext>
            </a:extLst>
          </p:cNvPr>
          <p:cNvSpPr/>
          <p:nvPr/>
        </p:nvSpPr>
        <p:spPr>
          <a:xfrm rot="8126315">
            <a:off x="9387375" y="802816"/>
            <a:ext cx="2506754" cy="2263312"/>
          </a:xfrm>
          <a:prstGeom prst="arc">
            <a:avLst/>
          </a:prstGeom>
          <a:ln w="76200">
            <a:solidFill>
              <a:srgbClr val="021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Arco 31">
            <a:extLst>
              <a:ext uri="{FF2B5EF4-FFF2-40B4-BE49-F238E27FC236}">
                <a16:creationId xmlns:a16="http://schemas.microsoft.com/office/drawing/2014/main" id="{3E2A6638-A707-4893-98A9-AA35966B0A83}"/>
              </a:ext>
            </a:extLst>
          </p:cNvPr>
          <p:cNvSpPr/>
          <p:nvPr/>
        </p:nvSpPr>
        <p:spPr>
          <a:xfrm rot="8126315">
            <a:off x="9378777" y="867995"/>
            <a:ext cx="2506754" cy="2263312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Arco 32">
            <a:extLst>
              <a:ext uri="{FF2B5EF4-FFF2-40B4-BE49-F238E27FC236}">
                <a16:creationId xmlns:a16="http://schemas.microsoft.com/office/drawing/2014/main" id="{DE883059-1007-418E-A822-03C13D600CE1}"/>
              </a:ext>
            </a:extLst>
          </p:cNvPr>
          <p:cNvSpPr/>
          <p:nvPr/>
        </p:nvSpPr>
        <p:spPr>
          <a:xfrm rot="8126315">
            <a:off x="9387374" y="933175"/>
            <a:ext cx="2506754" cy="2263312"/>
          </a:xfrm>
          <a:prstGeom prst="arc">
            <a:avLst/>
          </a:prstGeom>
          <a:ln w="76200">
            <a:solidFill>
              <a:srgbClr val="CD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5092120" y="508850"/>
            <a:ext cx="4731573" cy="3290436"/>
          </a:xfrm>
          <a:prstGeom prst="wedgeEllipseCallout">
            <a:avLst>
              <a:gd name="adj1" fmla="val 40985"/>
              <a:gd name="adj2" fmla="val 625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rgbClr val="98C30A"/>
                </a:solidFill>
                <a:latin typeface="Script MT Bold" panose="03040602040607080904" pitchFamily="66" charset="0"/>
              </a:rPr>
              <a:t>El centro del país</a:t>
            </a:r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, en tanto, se caracteriza por presentar una cocina en la que confluyen la tradición indígena, las costumbres típicas de la hacienda campesina y la influencia extranjera.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guirnaldas-dieciocheras2 | OFTAMEDICA">
            <a:extLst>
              <a:ext uri="{FF2B5EF4-FFF2-40B4-BE49-F238E27FC236}">
                <a16:creationId xmlns:a16="http://schemas.microsoft.com/office/drawing/2014/main" id="{72AF43A2-345C-497A-AB6F-D9189D80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guirnaldas-dieciocheras2 | OFTAMEDICA">
            <a:extLst>
              <a:ext uri="{FF2B5EF4-FFF2-40B4-BE49-F238E27FC236}">
                <a16:creationId xmlns:a16="http://schemas.microsoft.com/office/drawing/2014/main" id="{07DDA345-EBB2-4B95-A805-FD26019D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783" y="1681548"/>
            <a:ext cx="908868" cy="1206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673" y="2348988"/>
            <a:ext cx="304293" cy="812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806" y="2103033"/>
            <a:ext cx="631188" cy="5932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208" y="1925448"/>
            <a:ext cx="304293" cy="8125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36096" y="2489499"/>
            <a:ext cx="500680" cy="2195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5D296-E648-4AC8-ABCF-9D2889FE7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491" y="1681548"/>
            <a:ext cx="631188" cy="5932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A19B265-36F9-4C1A-AF4B-AF99ABC3C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93" y="1991674"/>
            <a:ext cx="631188" cy="593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88D362D-674F-4B18-8B1F-3714B1C1C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303" y="2144776"/>
            <a:ext cx="631188" cy="5932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96CB7DF-C8B2-4F37-B548-13E318CCA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258" y="1668622"/>
            <a:ext cx="631188" cy="7001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E67BDC6-DE32-4B8E-AC5B-CAE145238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849" y="2552055"/>
            <a:ext cx="631188" cy="5932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EF446D-BAE3-4E58-B374-3189AFEC5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81" y="2002123"/>
            <a:ext cx="631188" cy="593204"/>
          </a:xfrm>
          <a:prstGeom prst="rect">
            <a:avLst/>
          </a:prstGeom>
        </p:spPr>
      </p:pic>
      <p:pic>
        <p:nvPicPr>
          <p:cNvPr id="20" name="Picture 4" descr="Cartel Pizarra Sándwich De La - Imagen gratis en Pixabay">
            <a:extLst>
              <a:ext uri="{FF2B5EF4-FFF2-40B4-BE49-F238E27FC236}">
                <a16:creationId xmlns:a16="http://schemas.microsoft.com/office/drawing/2014/main" id="{FA8DB212-5A7C-41FF-BFC7-7124603A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5" y="-219483"/>
            <a:ext cx="5908393" cy="81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a de Chile con Nombres, Regiones y Capitales 【Para Descargar e Imprimir】">
            <a:extLst>
              <a:ext uri="{FF2B5EF4-FFF2-40B4-BE49-F238E27FC236}">
                <a16:creationId xmlns:a16="http://schemas.microsoft.com/office/drawing/2014/main" id="{9F98B783-03A9-4AD1-A922-2AE50DF1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28" y="199586"/>
            <a:ext cx="2208433" cy="61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5092120" y="508850"/>
            <a:ext cx="4731573" cy="3290436"/>
          </a:xfrm>
          <a:prstGeom prst="wedgeEllipseCallout">
            <a:avLst>
              <a:gd name="adj1" fmla="val 40985"/>
              <a:gd name="adj2" fmla="val 625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Los ingredientes más comunes son las legumbres, la papa, el maíz y la carne de ave, cerdo y vacuno.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34" name="Picture 2" descr="my cute graphics pajamas">
            <a:extLst>
              <a:ext uri="{FF2B5EF4-FFF2-40B4-BE49-F238E27FC236}">
                <a16:creationId xmlns:a16="http://schemas.microsoft.com/office/drawing/2014/main" id="{6885A821-AB24-44FC-A111-F846FED0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60" y="2709737"/>
            <a:ext cx="3391976" cy="46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Pin en Sombreros">
            <a:extLst>
              <a:ext uri="{FF2B5EF4-FFF2-40B4-BE49-F238E27FC236}">
                <a16:creationId xmlns:a16="http://schemas.microsoft.com/office/drawing/2014/main" id="{9A4A70EE-522E-45ED-ABCA-5C92BE77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99" y="2048794"/>
            <a:ext cx="3334895" cy="16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rco 39">
            <a:extLst>
              <a:ext uri="{FF2B5EF4-FFF2-40B4-BE49-F238E27FC236}">
                <a16:creationId xmlns:a16="http://schemas.microsoft.com/office/drawing/2014/main" id="{BDE8FAB0-C7FC-4C64-9C51-129C6CB47AF6}"/>
              </a:ext>
            </a:extLst>
          </p:cNvPr>
          <p:cNvSpPr/>
          <p:nvPr/>
        </p:nvSpPr>
        <p:spPr>
          <a:xfrm rot="8126315">
            <a:off x="9387375" y="802816"/>
            <a:ext cx="2506754" cy="2263312"/>
          </a:xfrm>
          <a:prstGeom prst="arc">
            <a:avLst/>
          </a:prstGeom>
          <a:ln w="76200">
            <a:solidFill>
              <a:srgbClr val="021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Arco 40">
            <a:extLst>
              <a:ext uri="{FF2B5EF4-FFF2-40B4-BE49-F238E27FC236}">
                <a16:creationId xmlns:a16="http://schemas.microsoft.com/office/drawing/2014/main" id="{7E707E53-F3A2-499C-919C-AEB9CDE4FF1B}"/>
              </a:ext>
            </a:extLst>
          </p:cNvPr>
          <p:cNvSpPr/>
          <p:nvPr/>
        </p:nvSpPr>
        <p:spPr>
          <a:xfrm rot="8126315">
            <a:off x="9378777" y="867995"/>
            <a:ext cx="2506754" cy="2263312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" name="Arco 41">
            <a:extLst>
              <a:ext uri="{FF2B5EF4-FFF2-40B4-BE49-F238E27FC236}">
                <a16:creationId xmlns:a16="http://schemas.microsoft.com/office/drawing/2014/main" id="{0E248EDF-0AE0-4011-B51A-1A368D1E5C2C}"/>
              </a:ext>
            </a:extLst>
          </p:cNvPr>
          <p:cNvSpPr/>
          <p:nvPr/>
        </p:nvSpPr>
        <p:spPr>
          <a:xfrm rot="8126315">
            <a:off x="9387374" y="933175"/>
            <a:ext cx="2506754" cy="2263312"/>
          </a:xfrm>
          <a:prstGeom prst="arc">
            <a:avLst/>
          </a:prstGeom>
          <a:ln w="76200">
            <a:solidFill>
              <a:srgbClr val="CD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guirnaldas-dieciocheras2 | OFTAMEDICA">
            <a:extLst>
              <a:ext uri="{FF2B5EF4-FFF2-40B4-BE49-F238E27FC236}">
                <a16:creationId xmlns:a16="http://schemas.microsoft.com/office/drawing/2014/main" id="{72AF43A2-345C-497A-AB6F-D9189D80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guirnaldas-dieciocheras2 | OFTAMEDICA">
            <a:extLst>
              <a:ext uri="{FF2B5EF4-FFF2-40B4-BE49-F238E27FC236}">
                <a16:creationId xmlns:a16="http://schemas.microsoft.com/office/drawing/2014/main" id="{07DDA345-EBB2-4B95-A805-FD26019D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783" y="1681548"/>
            <a:ext cx="908868" cy="1206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673" y="2348988"/>
            <a:ext cx="304293" cy="812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806" y="2103033"/>
            <a:ext cx="631188" cy="5932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208" y="1925448"/>
            <a:ext cx="304293" cy="8125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36096" y="2489499"/>
            <a:ext cx="500680" cy="2195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5D296-E648-4AC8-ABCF-9D2889FE7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491" y="1681548"/>
            <a:ext cx="631188" cy="5932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A19B265-36F9-4C1A-AF4B-AF99ABC3C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93" y="1991674"/>
            <a:ext cx="631188" cy="593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88D362D-674F-4B18-8B1F-3714B1C1C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303" y="2144776"/>
            <a:ext cx="631188" cy="5932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96CB7DF-C8B2-4F37-B548-13E318CCA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258" y="1668622"/>
            <a:ext cx="631188" cy="7001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E67BDC6-DE32-4B8E-AC5B-CAE145238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849" y="2552055"/>
            <a:ext cx="631188" cy="5932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EF446D-BAE3-4E58-B374-3189AFEC5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81" y="2002123"/>
            <a:ext cx="631188" cy="593204"/>
          </a:xfrm>
          <a:prstGeom prst="rect">
            <a:avLst/>
          </a:prstGeom>
        </p:spPr>
      </p:pic>
      <p:pic>
        <p:nvPicPr>
          <p:cNvPr id="20" name="Picture 4" descr="Cartel Pizarra Sándwich De La - Imagen gratis en Pixabay">
            <a:extLst>
              <a:ext uri="{FF2B5EF4-FFF2-40B4-BE49-F238E27FC236}">
                <a16:creationId xmlns:a16="http://schemas.microsoft.com/office/drawing/2014/main" id="{FA8DB212-5A7C-41FF-BFC7-7124603A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5" y="-219483"/>
            <a:ext cx="5908393" cy="81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a de Chile con Nombres, Regiones y Capitales 【Para Descargar e Imprimir】">
            <a:extLst>
              <a:ext uri="{FF2B5EF4-FFF2-40B4-BE49-F238E27FC236}">
                <a16:creationId xmlns:a16="http://schemas.microsoft.com/office/drawing/2014/main" id="{9F98B783-03A9-4AD1-A922-2AE50DF1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28" y="199586"/>
            <a:ext cx="2208433" cy="61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5092120" y="508850"/>
            <a:ext cx="4636461" cy="3290436"/>
          </a:xfrm>
          <a:prstGeom prst="wedgeEllipseCallout">
            <a:avLst>
              <a:gd name="adj1" fmla="val 40985"/>
              <a:gd name="adj2" fmla="val 625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rgbClr val="23206D"/>
                </a:solidFill>
                <a:latin typeface="Script MT Bold" panose="03040602040607080904" pitchFamily="66" charset="0"/>
              </a:rPr>
              <a:t>Al sur del territorio</a:t>
            </a:r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, los platos recibieron una fuerte influencia mapuche. La papa, las arvejas, los piñones son algunos de los componentes más típicos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44" name="Picture 4" descr="Download Free png Classroom Job Clip Art - Classroom Job Images - Vector  Clip Art - DLPNG.com">
            <a:extLst>
              <a:ext uri="{FF2B5EF4-FFF2-40B4-BE49-F238E27FC236}">
                <a16:creationId xmlns:a16="http://schemas.microsoft.com/office/drawing/2014/main" id="{96962CC6-6D53-4B53-9525-8DB8E0FE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37" y="2901359"/>
            <a:ext cx="2443234" cy="449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5B43332B-2B50-4E86-9B21-179A865C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10" y="4837531"/>
            <a:ext cx="777205" cy="7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Pin en Sombreros">
            <a:extLst>
              <a:ext uri="{FF2B5EF4-FFF2-40B4-BE49-F238E27FC236}">
                <a16:creationId xmlns:a16="http://schemas.microsoft.com/office/drawing/2014/main" id="{97D7BEFF-1430-44E5-8494-C3386AED6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6" y="2071573"/>
            <a:ext cx="3334895" cy="16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rco 46">
            <a:extLst>
              <a:ext uri="{FF2B5EF4-FFF2-40B4-BE49-F238E27FC236}">
                <a16:creationId xmlns:a16="http://schemas.microsoft.com/office/drawing/2014/main" id="{E6715B4B-A608-46B1-B5BE-E1666450AA1E}"/>
              </a:ext>
            </a:extLst>
          </p:cNvPr>
          <p:cNvSpPr/>
          <p:nvPr/>
        </p:nvSpPr>
        <p:spPr>
          <a:xfrm rot="8126315">
            <a:off x="9255922" y="825595"/>
            <a:ext cx="2506754" cy="2263312"/>
          </a:xfrm>
          <a:prstGeom prst="arc">
            <a:avLst/>
          </a:prstGeom>
          <a:ln w="76200">
            <a:solidFill>
              <a:srgbClr val="021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8" name="Arco 47">
            <a:extLst>
              <a:ext uri="{FF2B5EF4-FFF2-40B4-BE49-F238E27FC236}">
                <a16:creationId xmlns:a16="http://schemas.microsoft.com/office/drawing/2014/main" id="{F05A845A-AF38-4799-88E6-F670E1DCA7E9}"/>
              </a:ext>
            </a:extLst>
          </p:cNvPr>
          <p:cNvSpPr/>
          <p:nvPr/>
        </p:nvSpPr>
        <p:spPr>
          <a:xfrm rot="8126315">
            <a:off x="9247324" y="890774"/>
            <a:ext cx="2506754" cy="2263312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0D5D1943-DE76-4902-A45E-8EDAA39AF4DA}"/>
              </a:ext>
            </a:extLst>
          </p:cNvPr>
          <p:cNvSpPr/>
          <p:nvPr/>
        </p:nvSpPr>
        <p:spPr>
          <a:xfrm rot="8126315">
            <a:off x="9255921" y="955954"/>
            <a:ext cx="2506754" cy="2263312"/>
          </a:xfrm>
          <a:prstGeom prst="arc">
            <a:avLst/>
          </a:prstGeom>
          <a:ln w="76200">
            <a:solidFill>
              <a:srgbClr val="CD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020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guirnaldas-dieciocheras2 | OFTAMEDICA">
            <a:extLst>
              <a:ext uri="{FF2B5EF4-FFF2-40B4-BE49-F238E27FC236}">
                <a16:creationId xmlns:a16="http://schemas.microsoft.com/office/drawing/2014/main" id="{72AF43A2-345C-497A-AB6F-D9189D80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guirnaldas-dieciocheras2 | OFTAMEDICA">
            <a:extLst>
              <a:ext uri="{FF2B5EF4-FFF2-40B4-BE49-F238E27FC236}">
                <a16:creationId xmlns:a16="http://schemas.microsoft.com/office/drawing/2014/main" id="{07DDA345-EBB2-4B95-A805-FD26019D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6CFB2E-0A27-458F-BF53-6BBB84520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783" y="1681548"/>
            <a:ext cx="908868" cy="1206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0F4353-ED11-40E3-8792-6E038394B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673" y="2348988"/>
            <a:ext cx="304293" cy="812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8C3DA2-F7C5-4500-9B59-54A6A9DBA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806" y="2103033"/>
            <a:ext cx="631188" cy="5932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6D0795-8056-4B82-9869-962055809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208" y="1925448"/>
            <a:ext cx="304293" cy="8125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F5E101-164E-4CC5-8BCA-173AC82C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36096" y="2489499"/>
            <a:ext cx="500680" cy="2195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65D296-E648-4AC8-ABCF-9D2889FE7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491" y="1681548"/>
            <a:ext cx="631188" cy="5932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A19B265-36F9-4C1A-AF4B-AF99ABC3C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93" y="1991674"/>
            <a:ext cx="631188" cy="593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88D362D-674F-4B18-8B1F-3714B1C1C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303" y="2144776"/>
            <a:ext cx="631188" cy="5932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96CB7DF-C8B2-4F37-B548-13E318CCA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258" y="1668622"/>
            <a:ext cx="631188" cy="7001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E67BDC6-DE32-4B8E-AC5B-CAE145238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849" y="2552055"/>
            <a:ext cx="631188" cy="59320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EF446D-BAE3-4E58-B374-3189AFEC5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81" y="2002123"/>
            <a:ext cx="631188" cy="593204"/>
          </a:xfrm>
          <a:prstGeom prst="rect">
            <a:avLst/>
          </a:prstGeom>
        </p:spPr>
      </p:pic>
      <p:pic>
        <p:nvPicPr>
          <p:cNvPr id="20" name="Picture 4" descr="Cartel Pizarra Sándwich De La - Imagen gratis en Pixabay">
            <a:extLst>
              <a:ext uri="{FF2B5EF4-FFF2-40B4-BE49-F238E27FC236}">
                <a16:creationId xmlns:a16="http://schemas.microsoft.com/office/drawing/2014/main" id="{FA8DB212-5A7C-41FF-BFC7-7124603A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5" y="-219483"/>
            <a:ext cx="5908393" cy="81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a de Chile con Nombres, Regiones y Capitales 【Para Descargar e Imprimir】">
            <a:extLst>
              <a:ext uri="{FF2B5EF4-FFF2-40B4-BE49-F238E27FC236}">
                <a16:creationId xmlns:a16="http://schemas.microsoft.com/office/drawing/2014/main" id="{9F98B783-03A9-4AD1-A922-2AE50DF1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428" y="199586"/>
            <a:ext cx="2208433" cy="61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5092120" y="508850"/>
            <a:ext cx="4636461" cy="3290436"/>
          </a:xfrm>
          <a:prstGeom prst="wedgeEllipseCallout">
            <a:avLst>
              <a:gd name="adj1" fmla="val 40985"/>
              <a:gd name="adj2" fmla="val 625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rgbClr val="FF5100"/>
                </a:solidFill>
                <a:latin typeface="Script MT Bold" panose="03040602040607080904" pitchFamily="66" charset="0"/>
              </a:rPr>
              <a:t>La cocina chilota </a:t>
            </a:r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también es digna de ser destacada, por las preparaciones únicas, que aprovechan la gran variedad de papas existente en el lugar.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4" name="Picture 4" descr="Download Free png Classroom Job Clip Art - Classroom Job Images - Vector  Clip Art - DLPNG.com">
            <a:extLst>
              <a:ext uri="{FF2B5EF4-FFF2-40B4-BE49-F238E27FC236}">
                <a16:creationId xmlns:a16="http://schemas.microsoft.com/office/drawing/2014/main" id="{5C23A231-D9DF-45E0-B2A5-84D76A01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37" y="2901359"/>
            <a:ext cx="2443234" cy="449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889AACE0-A8AB-438B-9655-DA7EEF8C7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10" y="4837531"/>
            <a:ext cx="777205" cy="7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Pin en Sombreros">
            <a:extLst>
              <a:ext uri="{FF2B5EF4-FFF2-40B4-BE49-F238E27FC236}">
                <a16:creationId xmlns:a16="http://schemas.microsoft.com/office/drawing/2014/main" id="{4FE58B06-0FDC-45C4-972B-B8304A02F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6" y="2071573"/>
            <a:ext cx="3334895" cy="16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rco 41">
            <a:extLst>
              <a:ext uri="{FF2B5EF4-FFF2-40B4-BE49-F238E27FC236}">
                <a16:creationId xmlns:a16="http://schemas.microsoft.com/office/drawing/2014/main" id="{0B46F7B3-9DBE-416A-A04F-5AE60373068C}"/>
              </a:ext>
            </a:extLst>
          </p:cNvPr>
          <p:cNvSpPr/>
          <p:nvPr/>
        </p:nvSpPr>
        <p:spPr>
          <a:xfrm rot="8126315">
            <a:off x="9255922" y="825595"/>
            <a:ext cx="2506754" cy="2263312"/>
          </a:xfrm>
          <a:prstGeom prst="arc">
            <a:avLst/>
          </a:prstGeom>
          <a:ln w="76200">
            <a:solidFill>
              <a:srgbClr val="021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3" name="Arco 42">
            <a:extLst>
              <a:ext uri="{FF2B5EF4-FFF2-40B4-BE49-F238E27FC236}">
                <a16:creationId xmlns:a16="http://schemas.microsoft.com/office/drawing/2014/main" id="{4396D5B7-E68A-455B-9A19-BAFEC47C26A9}"/>
              </a:ext>
            </a:extLst>
          </p:cNvPr>
          <p:cNvSpPr/>
          <p:nvPr/>
        </p:nvSpPr>
        <p:spPr>
          <a:xfrm rot="8126315">
            <a:off x="9247324" y="890774"/>
            <a:ext cx="2506754" cy="2263312"/>
          </a:xfrm>
          <a:prstGeom prst="arc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Arco 43">
            <a:extLst>
              <a:ext uri="{FF2B5EF4-FFF2-40B4-BE49-F238E27FC236}">
                <a16:creationId xmlns:a16="http://schemas.microsoft.com/office/drawing/2014/main" id="{EAFA69E4-7D40-4E79-A52A-F101A40E10DD}"/>
              </a:ext>
            </a:extLst>
          </p:cNvPr>
          <p:cNvSpPr/>
          <p:nvPr/>
        </p:nvSpPr>
        <p:spPr>
          <a:xfrm rot="8126315">
            <a:off x="9255921" y="955954"/>
            <a:ext cx="2506754" cy="2263312"/>
          </a:xfrm>
          <a:prstGeom prst="arc">
            <a:avLst/>
          </a:prstGeom>
          <a:ln w="76200">
            <a:solidFill>
              <a:srgbClr val="CD0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868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uirnaldas-dieciocheras2 | OFTAMEDICA">
            <a:extLst>
              <a:ext uri="{FF2B5EF4-FFF2-40B4-BE49-F238E27FC236}">
                <a16:creationId xmlns:a16="http://schemas.microsoft.com/office/drawing/2014/main" id="{2DB978BB-4DD5-4CE8-878D-E278114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uirnaldas-dieciocheras2 | OFTAMEDICA">
            <a:extLst>
              <a:ext uri="{FF2B5EF4-FFF2-40B4-BE49-F238E27FC236}">
                <a16:creationId xmlns:a16="http://schemas.microsoft.com/office/drawing/2014/main" id="{83B1B22E-EAD5-48E0-84E2-7E59AFB4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3" y="2173008"/>
            <a:ext cx="2667721" cy="5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44" y="4496656"/>
            <a:ext cx="808922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2120348" y="547561"/>
            <a:ext cx="5781018" cy="2739544"/>
          </a:xfrm>
          <a:prstGeom prst="wedgeEllipseCallout">
            <a:avLst>
              <a:gd name="adj1" fmla="val -35981"/>
              <a:gd name="adj2" fmla="val 642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Si bien cada plato puede variar de acuerdo a la zona donde se prepara, a continuación te señalamos algunos de los platos más reconocidos de la cocina nacional.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guirnaldas-dieciocheras2 | OFTAMEDICA">
            <a:extLst>
              <a:ext uri="{FF2B5EF4-FFF2-40B4-BE49-F238E27FC236}">
                <a16:creationId xmlns:a16="http://schemas.microsoft.com/office/drawing/2014/main" id="{2DB978BB-4DD5-4CE8-878D-E278114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370" y="-168003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uirnaldas-dieciocheras2 | OFTAMEDICA">
            <a:extLst>
              <a:ext uri="{FF2B5EF4-FFF2-40B4-BE49-F238E27FC236}">
                <a16:creationId xmlns:a16="http://schemas.microsoft.com/office/drawing/2014/main" id="{83B1B22E-EAD5-48E0-84E2-7E59AFB4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915" flipH="1">
            <a:off x="-152315" y="64358"/>
            <a:ext cx="4527301" cy="20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GISTRO ISO-BPM CIRCULAR AF-RG-13 Versión 3 Julio de 2011 N°: 024 FECHA:  Septiembre 11 al 15 DE: Equipo K-4 Track B PARA:">
            <a:extLst>
              <a:ext uri="{FF2B5EF4-FFF2-40B4-BE49-F238E27FC236}">
                <a16:creationId xmlns:a16="http://schemas.microsoft.com/office/drawing/2014/main" id="{346EF0B5-6958-47C2-B151-2AE60061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73" y="2173008"/>
            <a:ext cx="2667721" cy="5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ndera dominicana png - Bandera De Chile Circular | #2142604 - Vippng">
            <a:extLst>
              <a:ext uri="{FF2B5EF4-FFF2-40B4-BE49-F238E27FC236}">
                <a16:creationId xmlns:a16="http://schemas.microsoft.com/office/drawing/2014/main" id="{9ACFD702-690B-4676-8436-690C285F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44" y="4496656"/>
            <a:ext cx="808922" cy="8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BBB7F74B-5AF7-4F51-ACE6-5540B4B95887}"/>
              </a:ext>
            </a:extLst>
          </p:cNvPr>
          <p:cNvSpPr/>
          <p:nvPr/>
        </p:nvSpPr>
        <p:spPr>
          <a:xfrm>
            <a:off x="2120348" y="547561"/>
            <a:ext cx="5781018" cy="2739544"/>
          </a:xfrm>
          <a:prstGeom prst="wedgeEllipseCallout">
            <a:avLst>
              <a:gd name="adj1" fmla="val -35981"/>
              <a:gd name="adj2" fmla="val 6421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u="sng" dirty="0">
                <a:solidFill>
                  <a:schemeClr val="tx1"/>
                </a:solidFill>
                <a:latin typeface="Script MT Bold" panose="03040602040607080904" pitchFamily="66" charset="0"/>
              </a:rPr>
              <a:t>Zona Norte: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Asado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Chairo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Script MT Bold" panose="03040602040607080904" pitchFamily="66" charset="0"/>
              </a:rPr>
              <a:t>Chicharrón de papa</a:t>
            </a:r>
            <a:endParaRPr lang="es-CL" sz="2400" dirty="0">
              <a:solidFill>
                <a:schemeClr val="tx1"/>
              </a:solidFill>
              <a:latin typeface="Script MT Bold" panose="03040602040607080904" pitchFamily="66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3CF6DBD-1B3E-4FD0-96BF-A30C69180591}"/>
              </a:ext>
            </a:extLst>
          </p:cNvPr>
          <p:cNvSpPr/>
          <p:nvPr/>
        </p:nvSpPr>
        <p:spPr>
          <a:xfrm>
            <a:off x="9259095" y="3737797"/>
            <a:ext cx="2667721" cy="2091938"/>
          </a:xfrm>
          <a:prstGeom prst="ellipse">
            <a:avLst/>
          </a:prstGeom>
          <a:blipFill dpi="0" rotWithShape="1">
            <a:blip r:embed="rId7"/>
            <a:srcRect/>
            <a:stretch>
              <a:fillRect l="-7000" t="-3000" r="-2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8771CDB-DFAF-4CDA-AAC0-AE9A34E46C36}"/>
              </a:ext>
            </a:extLst>
          </p:cNvPr>
          <p:cNvSpPr/>
          <p:nvPr/>
        </p:nvSpPr>
        <p:spPr>
          <a:xfrm>
            <a:off x="6567505" y="3671947"/>
            <a:ext cx="2667721" cy="2091938"/>
          </a:xfrm>
          <a:prstGeom prst="ellipse">
            <a:avLst/>
          </a:prstGeom>
          <a:blipFill dpi="0" rotWithShape="1">
            <a:blip r:embed="rId8"/>
            <a:srcRect/>
            <a:stretch>
              <a:fillRect l="-13000" t="-3000" r="-21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098" name="Picture 2" descr="Asado de Tira Slice Angus Premium - Mix Barbecue">
            <a:extLst>
              <a:ext uri="{FF2B5EF4-FFF2-40B4-BE49-F238E27FC236}">
                <a16:creationId xmlns:a16="http://schemas.microsoft.com/office/drawing/2014/main" id="{6202C4F6-2F6D-4AEF-9E58-04EFB0DF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70" y="2909282"/>
            <a:ext cx="3617268" cy="36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05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300</Words>
  <Application>Microsoft Office PowerPoint</Application>
  <PresentationFormat>Panorámica</PresentationFormat>
  <Paragraphs>42</Paragraphs>
  <Slides>17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Script MT Bold</vt:lpstr>
      <vt:lpstr>Showcard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Darlin</dc:creator>
  <cp:lastModifiedBy>Bernardita Robles I</cp:lastModifiedBy>
  <cp:revision>22</cp:revision>
  <dcterms:created xsi:type="dcterms:W3CDTF">2020-09-09T16:22:14Z</dcterms:created>
  <dcterms:modified xsi:type="dcterms:W3CDTF">2021-08-31T04:39:51Z</dcterms:modified>
</cp:coreProperties>
</file>